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6"/>
  </p:notesMasterIdLst>
  <p:sldIdLst>
    <p:sldId id="264" r:id="rId2"/>
    <p:sldId id="288" r:id="rId3"/>
    <p:sldId id="286" r:id="rId4"/>
    <p:sldId id="287" r:id="rId5"/>
    <p:sldId id="276" r:id="rId6"/>
    <p:sldId id="298" r:id="rId7"/>
    <p:sldId id="304" r:id="rId8"/>
    <p:sldId id="297" r:id="rId9"/>
    <p:sldId id="299" r:id="rId10"/>
    <p:sldId id="300" r:id="rId11"/>
    <p:sldId id="280" r:id="rId12"/>
    <p:sldId id="302" r:id="rId13"/>
    <p:sldId id="303" r:id="rId14"/>
    <p:sldId id="30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4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8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0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alu.readthedocs.io/en/latest/source/theory/boundaryConditions.html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Review of Pressure Projection; Boundary Conditions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 Locations: </a:t>
            </a:r>
            <a:br>
              <a:rPr lang="en-US" dirty="0"/>
            </a:br>
            <a:r>
              <a:rPr lang="en-US" dirty="0"/>
              <a:t>Weak, i.e., “Flux” vs “Strong”, i.e., Dirichlet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for a 1) vertex-based discretization scheme, the degree of freedom at boundary faces resides on the boundary allowing for “weak” or “strong”, while 2) cell-centered approaches support “weak”, or “flux-based”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an inflow of </a:t>
            </a:r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 (entering the domain from the right to the left)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481D232F-3EAE-AE99-08AF-CF83C70B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7"/>
          <a:stretch/>
        </p:blipFill>
        <p:spPr>
          <a:xfrm>
            <a:off x="615987" y="2599967"/>
            <a:ext cx="3068065" cy="34303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231D9D-0271-CA3A-5AAC-CBBC2A06559F}"/>
              </a:ext>
            </a:extLst>
          </p:cNvPr>
          <p:cNvSpPr/>
          <p:nvPr/>
        </p:nvSpPr>
        <p:spPr>
          <a:xfrm>
            <a:off x="3086098" y="4282468"/>
            <a:ext cx="137160" cy="1371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93A234-775C-7863-AE4C-302067B71B42}"/>
              </a:ext>
            </a:extLst>
          </p:cNvPr>
          <p:cNvSpPr/>
          <p:nvPr/>
        </p:nvSpPr>
        <p:spPr>
          <a:xfrm>
            <a:off x="3086098" y="33789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3599A4-EC46-D1FB-A754-14332C42B666}"/>
              </a:ext>
            </a:extLst>
          </p:cNvPr>
          <p:cNvSpPr/>
          <p:nvPr/>
        </p:nvSpPr>
        <p:spPr>
          <a:xfrm>
            <a:off x="3086098" y="51642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5E18C5-4CA2-75D3-7C6C-0284C26EF503}"/>
              </a:ext>
            </a:extLst>
          </p:cNvPr>
          <p:cNvSpPr/>
          <p:nvPr/>
        </p:nvSpPr>
        <p:spPr>
          <a:xfrm>
            <a:off x="2133598" y="4282468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0D0CE-AA7E-5025-48A6-4CF2813B2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7"/>
          <a:stretch/>
        </p:blipFill>
        <p:spPr>
          <a:xfrm>
            <a:off x="4740869" y="2599967"/>
            <a:ext cx="3068065" cy="343032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B290617-304D-4D8B-2F4F-2463F1D030E5}"/>
              </a:ext>
            </a:extLst>
          </p:cNvPr>
          <p:cNvSpPr/>
          <p:nvPr/>
        </p:nvSpPr>
        <p:spPr>
          <a:xfrm>
            <a:off x="7632543" y="4717898"/>
            <a:ext cx="137160" cy="1371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802027-8ABF-7058-C494-936FCFE03452}"/>
              </a:ext>
            </a:extLst>
          </p:cNvPr>
          <p:cNvSpPr/>
          <p:nvPr/>
        </p:nvSpPr>
        <p:spPr>
          <a:xfrm>
            <a:off x="7632543" y="38361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07A241-3E83-C8EC-6C08-E23959A249C1}"/>
              </a:ext>
            </a:extLst>
          </p:cNvPr>
          <p:cNvSpPr/>
          <p:nvPr/>
        </p:nvSpPr>
        <p:spPr>
          <a:xfrm>
            <a:off x="7632543" y="5675845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026753-0FEB-D087-E873-7019A247C1AB}"/>
              </a:ext>
            </a:extLst>
          </p:cNvPr>
          <p:cNvSpPr/>
          <p:nvPr/>
        </p:nvSpPr>
        <p:spPr>
          <a:xfrm>
            <a:off x="6761681" y="470701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2A842B-EB74-0E8A-EA65-7C779A208DF2}"/>
              </a:ext>
            </a:extLst>
          </p:cNvPr>
          <p:cNvSpPr/>
          <p:nvPr/>
        </p:nvSpPr>
        <p:spPr>
          <a:xfrm>
            <a:off x="6761681" y="3825264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99E5E8-9E3E-DCEB-6D2E-2E8FF3DBADA2}"/>
              </a:ext>
            </a:extLst>
          </p:cNvPr>
          <p:cNvSpPr/>
          <p:nvPr/>
        </p:nvSpPr>
        <p:spPr>
          <a:xfrm>
            <a:off x="6761681" y="566495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DEDF7E-3E92-E216-7189-5E6136D01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8089" y="6083946"/>
            <a:ext cx="5020850" cy="7366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29F59B-E272-A985-2001-3FAED6F704A4}"/>
              </a:ext>
            </a:extLst>
          </p:cNvPr>
          <p:cNvCxnSpPr>
            <a:cxnSpLocks/>
          </p:cNvCxnSpPr>
          <p:nvPr/>
        </p:nvCxnSpPr>
        <p:spPr>
          <a:xfrm flipH="1">
            <a:off x="7238998" y="4315130"/>
            <a:ext cx="4828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94A5B-D979-0D65-A7AC-356943C06F37}"/>
              </a:ext>
            </a:extLst>
          </p:cNvPr>
          <p:cNvCxnSpPr>
            <a:cxnSpLocks/>
          </p:cNvCxnSpPr>
          <p:nvPr/>
        </p:nvCxnSpPr>
        <p:spPr>
          <a:xfrm flipH="1">
            <a:off x="7238998" y="5301376"/>
            <a:ext cx="4828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C938ED-FFB8-9DDB-3ECA-7EEDC49E2904}"/>
              </a:ext>
            </a:extLst>
          </p:cNvPr>
          <p:cNvCxnSpPr>
            <a:cxnSpLocks/>
          </p:cNvCxnSpPr>
          <p:nvPr/>
        </p:nvCxnSpPr>
        <p:spPr>
          <a:xfrm flipV="1">
            <a:off x="7238998" y="4304244"/>
            <a:ext cx="0" cy="9862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22">
            <a:extLst>
              <a:ext uri="{FF2B5EF4-FFF2-40B4-BE49-F238E27FC236}">
                <a16:creationId xmlns:a16="http://schemas.microsoft.com/office/drawing/2014/main" id="{A5756AEE-0152-55D8-1647-26F1D48DBB00}"/>
              </a:ext>
            </a:extLst>
          </p:cNvPr>
          <p:cNvSpPr/>
          <p:nvPr/>
        </p:nvSpPr>
        <p:spPr>
          <a:xfrm>
            <a:off x="3548744" y="431513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1EF10821-47FA-9F53-4B39-64D045B6BB99}"/>
              </a:ext>
            </a:extLst>
          </p:cNvPr>
          <p:cNvSpPr/>
          <p:nvPr/>
        </p:nvSpPr>
        <p:spPr>
          <a:xfrm>
            <a:off x="3129644" y="3847043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83A3B42-74A1-2B3A-39E5-9E33AAAC88EC}"/>
              </a:ext>
            </a:extLst>
          </p:cNvPr>
          <p:cNvSpPr/>
          <p:nvPr/>
        </p:nvSpPr>
        <p:spPr>
          <a:xfrm>
            <a:off x="2645231" y="431513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47E3F060-25A9-945D-94F9-AACD1CBAD677}"/>
              </a:ext>
            </a:extLst>
          </p:cNvPr>
          <p:cNvSpPr/>
          <p:nvPr/>
        </p:nvSpPr>
        <p:spPr>
          <a:xfrm>
            <a:off x="3129644" y="4750564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893B02C-8F2B-9AC8-83AD-CD876B97E72C}"/>
              </a:ext>
            </a:extLst>
          </p:cNvPr>
          <p:cNvSpPr/>
          <p:nvPr/>
        </p:nvSpPr>
        <p:spPr>
          <a:xfrm>
            <a:off x="7451272" y="4271586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A770C84C-5652-6B3C-FCFF-1C7492FB1CAD}"/>
              </a:ext>
            </a:extLst>
          </p:cNvPr>
          <p:cNvSpPr/>
          <p:nvPr/>
        </p:nvSpPr>
        <p:spPr>
          <a:xfrm>
            <a:off x="7451272" y="5218651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EBABF25E-34E3-4BA8-D491-5B58923C6363}"/>
              </a:ext>
            </a:extLst>
          </p:cNvPr>
          <p:cNvSpPr/>
          <p:nvPr/>
        </p:nvSpPr>
        <p:spPr>
          <a:xfrm>
            <a:off x="7190018" y="4500189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10D45770-A5D9-FE8A-F30E-EA4DDD9159F0}"/>
              </a:ext>
            </a:extLst>
          </p:cNvPr>
          <p:cNvSpPr/>
          <p:nvPr/>
        </p:nvSpPr>
        <p:spPr>
          <a:xfrm>
            <a:off x="7190018" y="496828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4A4F0E93-574C-2A41-7C53-15C0029EF74B}"/>
              </a:ext>
            </a:extLst>
          </p:cNvPr>
          <p:cNvSpPr/>
          <p:nvPr/>
        </p:nvSpPr>
        <p:spPr>
          <a:xfrm>
            <a:off x="7668991" y="4521957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60DCA76A-4B3F-6276-FAC8-AADE9D3526D7}"/>
              </a:ext>
            </a:extLst>
          </p:cNvPr>
          <p:cNvSpPr/>
          <p:nvPr/>
        </p:nvSpPr>
        <p:spPr>
          <a:xfrm>
            <a:off x="7668991" y="4990048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462CA0-3C18-9455-57B5-BBD71BD1B12A}"/>
              </a:ext>
            </a:extLst>
          </p:cNvPr>
          <p:cNvSpPr txBox="1"/>
          <p:nvPr/>
        </p:nvSpPr>
        <p:spPr>
          <a:xfrm>
            <a:off x="5660571" y="6204855"/>
            <a:ext cx="3351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Vertex-based can choose weak</a:t>
            </a:r>
          </a:p>
          <a:p>
            <a:r>
              <a:rPr lang="en-US" dirty="0"/>
              <a:t>or strong. It’s your choice</a:t>
            </a:r>
          </a:p>
        </p:txBody>
      </p:sp>
    </p:spTree>
    <p:extLst>
      <p:ext uri="{BB962C8B-B14F-4D97-AF65-F5344CB8AC3E}">
        <p14:creationId xmlns:p14="http://schemas.microsoft.com/office/powerpoint/2010/main" val="15629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 Strong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0002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vertex-based schemes, the degree-of-freedom “lives” at the boundary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e.g., wall, inflow and open, boundary condition can be provided by a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(AKA, strong implementation of a known field).</a:t>
            </a:r>
          </a:p>
          <a:p>
            <a:pPr>
              <a:buFont typeface="Arial" charset="0"/>
              <a:buChar char="•"/>
            </a:pPr>
            <a:r>
              <a:rPr lang="en-US" dirty="0"/>
              <a:t> A </a:t>
            </a:r>
            <a:r>
              <a:rPr lang="en-US" dirty="0" err="1"/>
              <a:t>Dirichlet</a:t>
            </a:r>
            <a:r>
              <a:rPr lang="en-US" dirty="0"/>
              <a:t> procedure either condenses the row out of the system or zeroes the row with a unity in the diagonal and the specified value on the RHS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 simple heat conduction solution in which temperature is known at the boundaries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can be shown (see </a:t>
            </a:r>
            <a:r>
              <a:rPr lang="en-US" dirty="0" err="1"/>
              <a:t>Svard</a:t>
            </a:r>
            <a:r>
              <a:rPr lang="en-US" dirty="0"/>
              <a:t> and Nordstrom, JCP, 2008) that a stable and accurate weak BC implementation is provided by: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495965" y="5817355"/>
                <a:ext cx="3311441" cy="71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965" y="5817355"/>
                <a:ext cx="3311441" cy="714747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7" t="3036" r="8094" b="5455"/>
          <a:stretch/>
        </p:blipFill>
        <p:spPr>
          <a:xfrm>
            <a:off x="6592931" y="3190423"/>
            <a:ext cx="2471058" cy="3607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002" y="6503394"/>
            <a:ext cx="363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Here, </a:t>
            </a:r>
            <a:r>
              <a:rPr lang="en-US" dirty="0">
                <a:latin typeface="symbol" charset="2"/>
              </a:rPr>
              <a:t>g</a:t>
            </a:r>
            <a:r>
              <a:rPr lang="en-US" dirty="0">
                <a:latin typeface="+mj-lt"/>
              </a:rPr>
              <a:t> is a constant greater than 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7546E-ACC6-9E41-A111-62DC7ABED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460" y="810732"/>
            <a:ext cx="3305529" cy="2362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/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blipFill>
                <a:blip r:embed="rId6"/>
                <a:stretch>
                  <a:fillRect l="-272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0A9840-8E02-7B53-6E9B-A1B6E368A606}"/>
                  </a:ext>
                </a:extLst>
              </p:cNvPr>
              <p:cNvSpPr txBox="1"/>
              <p:nvPr/>
            </p:nvSpPr>
            <p:spPr>
              <a:xfrm>
                <a:off x="17419" y="5817355"/>
                <a:ext cx="2692357" cy="81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0A9840-8E02-7B53-6E9B-A1B6E368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" y="5817355"/>
                <a:ext cx="2692357" cy="818814"/>
              </a:xfrm>
              <a:prstGeom prst="rect">
                <a:avLst/>
              </a:prstGeom>
              <a:blipFill>
                <a:blip r:embed="rId7"/>
                <a:stretch>
                  <a:fillRect l="-33333" t="-128788" r="-25352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0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Pressure Poisson Equation Boundary Conditions (1/2)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Recall, a typical PPE (absent of any pressure stabilization details) is as follows: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This equation can be viewed as a constraint on the current velocity field to ensure that the continuity equation is enforced</a:t>
            </a:r>
          </a:p>
          <a:p>
            <a:pPr marL="466725" indent="0">
              <a:buNone/>
              <a:tabLst>
                <a:tab pos="455613" algn="l"/>
              </a:tabLst>
            </a:pPr>
            <a:r>
              <a:rPr lang="en-US" dirty="0"/>
              <a:t>“What pressure correction do I need to compute such that when I project the current velocity to the space of known divergence, the continuity constraint is met”</a:t>
            </a:r>
          </a:p>
          <a:p>
            <a:pPr>
              <a:buFont typeface="Arial" charset="0"/>
              <a:buChar char="•"/>
            </a:pPr>
            <a:r>
              <a:rPr lang="en-US" dirty="0"/>
              <a:t> Recall, this equation was the ramification of the low-Mach derivation in which the EOS that links pressure and density was removed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what are the boundary conditions for pressure? </a:t>
            </a:r>
          </a:p>
          <a:p>
            <a:pPr>
              <a:buFont typeface="Arial" charset="0"/>
              <a:buChar char="•"/>
            </a:pPr>
            <a:r>
              <a:rPr lang="en-US" dirty="0"/>
              <a:t> Typically, Neumann, i.e., zero flux at walls and inflows, while open boundary provides a specified pressure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all inflow or walls, all Neumann BCs leads to a singular system, with the predicted pressure given to an additive constant that may actually vary in time!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/>
              <p:nvPr/>
            </p:nvSpPr>
            <p:spPr>
              <a:xfrm>
                <a:off x="1437694" y="2139366"/>
                <a:ext cx="5594804" cy="541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</m:oMath>
                </a14:m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94" y="2139366"/>
                <a:ext cx="5594804" cy="541943"/>
              </a:xfrm>
              <a:prstGeom prst="rect">
                <a:avLst/>
              </a:prstGeom>
              <a:blipFill>
                <a:blip r:embed="rId2"/>
                <a:stretch>
                  <a:fillRect l="-113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2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Pressure Poisson Equation Boundary Conditions (2/2)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Proper Pressure BC (inflow/walls), </a:t>
            </a:r>
            <a:r>
              <a:rPr lang="en-US" dirty="0" err="1"/>
              <a:t>Gresho</a:t>
            </a:r>
            <a:r>
              <a:rPr lang="en-US" dirty="0"/>
              <a:t> and Sani, 1987 with consistent Neumann BC: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Zero Neumann provides a so-called “spurious boundary layer” and is proportional to the viscous term for typical cases of non-blowing and non-changing moving walls, time scale ~ </a:t>
            </a:r>
            <a:r>
              <a:rPr lang="en-US" dirty="0">
                <a:latin typeface="Symbol" pitchFamily="2" charset="2"/>
              </a:rPr>
              <a:t>n</a:t>
            </a:r>
            <a:r>
              <a:rPr lang="en-US" dirty="0"/>
              <a:t>/y</a:t>
            </a:r>
            <a:r>
              <a:rPr lang="en-US" baseline="30000" dirty="0"/>
              <a:t>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/>
              <p:nvPr/>
            </p:nvSpPr>
            <p:spPr>
              <a:xfrm>
                <a:off x="534566" y="2148246"/>
                <a:ext cx="5594804" cy="820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num>
                      <m:den>
                        <m: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ea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66" y="2148246"/>
                <a:ext cx="5594804" cy="820033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0040DE6-632A-F66A-AA75-6E872639D31F}"/>
              </a:ext>
            </a:extLst>
          </p:cNvPr>
          <p:cNvSpPr txBox="1"/>
          <p:nvPr/>
        </p:nvSpPr>
        <p:spPr>
          <a:xfrm>
            <a:off x="457200" y="4408714"/>
            <a:ext cx="7702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P.M. </a:t>
            </a:r>
            <a:r>
              <a:rPr lang="en-US" dirty="0" err="1"/>
              <a:t>Gresho</a:t>
            </a:r>
            <a:r>
              <a:rPr lang="en-US" dirty="0"/>
              <a:t>, R.L. Sani, ”On pressure boundary conditions for the incompressible Navier–Stokes equations”, Int. J. </a:t>
            </a:r>
            <a:r>
              <a:rPr lang="en-US" dirty="0" err="1"/>
              <a:t>Numer</a:t>
            </a:r>
            <a:r>
              <a:rPr lang="en-US" dirty="0"/>
              <a:t>. Meth. Fluids, 7 (1987), pp. 1111-1145</a:t>
            </a:r>
          </a:p>
          <a:p>
            <a:endParaRPr lang="en-US" dirty="0"/>
          </a:p>
          <a:p>
            <a:r>
              <a:rPr lang="en-US" dirty="0"/>
              <a:t>A. Dagan, ”Numerical consistency and spurious boundary layer in the projection method”, Computers &amp; Fluids, Volume 32, Issue 9, (2003), pp. 1213-1232,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6BC63C-1D5F-090D-F4C9-A87A30BB9D20}"/>
                  </a:ext>
                </a:extLst>
              </p:cNvPr>
              <p:cNvSpPr txBox="1"/>
              <p:nvPr/>
            </p:nvSpPr>
            <p:spPr>
              <a:xfrm>
                <a:off x="2641968" y="2139333"/>
                <a:ext cx="6306084" cy="837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charset="0"/>
                        </a:rPr>
                        <m:t> </m:t>
                      </m:r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mr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mr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mr-IN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6BC63C-1D5F-090D-F4C9-A87A30BB9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968" y="2139333"/>
                <a:ext cx="6306084" cy="837858"/>
              </a:xfrm>
              <a:prstGeom prst="rect">
                <a:avLst/>
              </a:prstGeom>
              <a:blipFill>
                <a:blip r:embed="rId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632ED93-0F21-A1FF-3CD1-86B7074D4359}"/>
              </a:ext>
            </a:extLst>
          </p:cNvPr>
          <p:cNvSpPr txBox="1"/>
          <p:nvPr/>
        </p:nvSpPr>
        <p:spPr>
          <a:xfrm>
            <a:off x="2002049" y="237359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17600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Specifics,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353842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https://nalu.readthedocs.io/en/latest/source/theory/boundaryConditions.html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22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on low-Mach and Pressure Projection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Recall that the iso-thermal system with constant properties is as follows: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However, we do not see an explicit equation for the motion pressure, AKA, the perturbation about the constant-in-space, variable-in-time thermodynamic pressure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The form of the velocity nodal projection, </a:t>
                </a:r>
              </a:p>
              <a:p>
                <a:pPr marL="0" indent="0">
                  <a:buNone/>
                </a:pPr>
                <a:r>
                  <a:rPr lang="en-US" dirty="0"/>
                  <a:t>Is used in concert with the continuity equation to form a constraint on the pressure</a:t>
                </a:r>
              </a:p>
              <a:p>
                <a:pPr marL="0" indent="0">
                  <a:buNone/>
                </a:pPr>
                <a:r>
                  <a:rPr lang="en-US" dirty="0"/>
                  <a:t>In other words, given a provisional velocity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from momentum (obtained without regard to the correct </a:t>
                </a:r>
                <a:r>
                  <a:rPr lang="en-US"/>
                  <a:t>motion pressure) </a:t>
                </a:r>
                <a:r>
                  <a:rPr lang="en-US" dirty="0"/>
                  <a:t>our Laplace system for the motion pressure can be derived, enforcing continuity,</a:t>
                </a:r>
                <a:r>
                  <a:rPr lang="mr-IN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416300"/>
              </a:xfrm>
              <a:blipFill>
                <a:blip r:embed="rId2"/>
                <a:stretch>
                  <a:fillRect l="-1849" t="-937" r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5CF6A9-2022-3847-AE75-800B785D3461}"/>
                  </a:ext>
                </a:extLst>
              </p:cNvPr>
              <p:cNvSpPr txBox="1"/>
              <p:nvPr/>
            </p:nvSpPr>
            <p:spPr>
              <a:xfrm>
                <a:off x="1353831" y="2578659"/>
                <a:ext cx="312079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5CF6A9-2022-3847-AE75-800B785D3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31" y="2578659"/>
                <a:ext cx="3120796" cy="490006"/>
              </a:xfrm>
              <a:prstGeom prst="rect">
                <a:avLst/>
              </a:prstGeom>
              <a:blipFill>
                <a:blip r:embed="rId3"/>
                <a:stretch>
                  <a:fillRect l="-2429" t="-2564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FD9284-1C7E-FE48-8977-33FFF64719B4}"/>
                  </a:ext>
                </a:extLst>
              </p:cNvPr>
              <p:cNvSpPr txBox="1"/>
              <p:nvPr/>
            </p:nvSpPr>
            <p:spPr>
              <a:xfrm>
                <a:off x="5936670" y="2970029"/>
                <a:ext cx="2107835" cy="433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𝑐𝑜𝑛𝑠𝑡𝑎𝑛𝑡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FD9284-1C7E-FE48-8977-33FFF6471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70" y="2970029"/>
                <a:ext cx="2107835" cy="433965"/>
              </a:xfrm>
              <a:prstGeom prst="rect">
                <a:avLst/>
              </a:prstGeom>
              <a:blipFill>
                <a:blip r:embed="rId4"/>
                <a:stretch>
                  <a:fillRect l="-419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9F14EF-1A8E-8349-85AD-3AFC2AD52D8E}"/>
                  </a:ext>
                </a:extLst>
              </p:cNvPr>
              <p:cNvSpPr txBox="1"/>
              <p:nvPr/>
            </p:nvSpPr>
            <p:spPr>
              <a:xfrm>
                <a:off x="4771739" y="2229624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9F14EF-1A8E-8349-85AD-3AFC2AD5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39" y="2229624"/>
                <a:ext cx="2878183" cy="509370"/>
              </a:xfrm>
              <a:prstGeom prst="rect">
                <a:avLst/>
              </a:prstGeom>
              <a:blipFill>
                <a:blip r:embed="rId5"/>
                <a:stretch>
                  <a:fillRect l="-1754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C04CA8-2687-8E48-B121-25C5EDB302A0}"/>
                  </a:ext>
                </a:extLst>
              </p:cNvPr>
              <p:cNvSpPr txBox="1"/>
              <p:nvPr/>
            </p:nvSpPr>
            <p:spPr>
              <a:xfrm>
                <a:off x="2540754" y="1961878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C04CA8-2687-8E48-B121-25C5EDB3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54" y="1961878"/>
                <a:ext cx="854966" cy="490006"/>
              </a:xfrm>
              <a:prstGeom prst="rect">
                <a:avLst/>
              </a:prstGeom>
              <a:blipFill>
                <a:blip r:embed="rId6"/>
                <a:stretch>
                  <a:fillRect l="-735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1828AC-60CF-DC4C-B054-9272494C773D}"/>
              </a:ext>
            </a:extLst>
          </p:cNvPr>
          <p:cNvCxnSpPr/>
          <p:nvPr/>
        </p:nvCxnSpPr>
        <p:spPr>
          <a:xfrm flipV="1">
            <a:off x="6696674" y="2050949"/>
            <a:ext cx="587828" cy="86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1A1828-C739-0246-9BE8-5F85576740C9}"/>
              </a:ext>
            </a:extLst>
          </p:cNvPr>
          <p:cNvSpPr txBox="1"/>
          <p:nvPr/>
        </p:nvSpPr>
        <p:spPr>
          <a:xfrm>
            <a:off x="7359398" y="170255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2A52B-898B-FC4E-A1B5-B0960498B4A0}"/>
                  </a:ext>
                </a:extLst>
              </p:cNvPr>
              <p:cNvSpPr txBox="1"/>
              <p:nvPr/>
            </p:nvSpPr>
            <p:spPr>
              <a:xfrm>
                <a:off x="7254426" y="2779169"/>
                <a:ext cx="21078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2A52B-898B-FC4E-A1B5-B0960498B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426" y="2779169"/>
                <a:ext cx="2107835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2A15B2B-E9D9-1447-88DD-76D321DB5068}"/>
              </a:ext>
            </a:extLst>
          </p:cNvPr>
          <p:cNvSpPr txBox="1"/>
          <p:nvPr/>
        </p:nvSpPr>
        <p:spPr>
          <a:xfrm>
            <a:off x="1132894" y="198532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C68EF1-7EE3-FE43-B395-FD0B411683D7}"/>
              </a:ext>
            </a:extLst>
          </p:cNvPr>
          <p:cNvSpPr txBox="1"/>
          <p:nvPr/>
        </p:nvSpPr>
        <p:spPr>
          <a:xfrm>
            <a:off x="4388648" y="185272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Constitutive: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F4792B-E655-B14D-978D-D06CFF09A4DD}"/>
              </a:ext>
            </a:extLst>
          </p:cNvPr>
          <p:cNvSpPr txBox="1"/>
          <p:nvPr/>
        </p:nvSpPr>
        <p:spPr>
          <a:xfrm>
            <a:off x="4489445" y="3085174"/>
            <a:ext cx="132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Properties: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39CC12-9BF0-8447-AF76-693435B0E603}"/>
              </a:ext>
            </a:extLst>
          </p:cNvPr>
          <p:cNvSpPr txBox="1"/>
          <p:nvPr/>
        </p:nvSpPr>
        <p:spPr>
          <a:xfrm>
            <a:off x="1745494" y="3068665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Unknowns: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p</a:t>
            </a:r>
            <a:r>
              <a:rPr lang="en-US" baseline="30000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69BEE-8A0B-AD49-A5CA-874E7E968212}"/>
                  </a:ext>
                </a:extLst>
              </p:cNvPr>
              <p:cNvSpPr txBox="1"/>
              <p:nvPr/>
            </p:nvSpPr>
            <p:spPr>
              <a:xfrm>
                <a:off x="4655950" y="4257704"/>
                <a:ext cx="3503837" cy="567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69BEE-8A0B-AD49-A5CA-874E7E968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50" y="4257704"/>
                <a:ext cx="3503837" cy="567271"/>
              </a:xfrm>
              <a:prstGeom prst="rect">
                <a:avLst/>
              </a:prstGeom>
              <a:blipFill>
                <a:blip r:embed="rId8"/>
                <a:stretch>
                  <a:fillRect t="-4444" r="-7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0BE283-CC8E-334A-92DB-47437B264319}"/>
                  </a:ext>
                </a:extLst>
              </p:cNvPr>
              <p:cNvSpPr txBox="1"/>
              <p:nvPr/>
            </p:nvSpPr>
            <p:spPr>
              <a:xfrm>
                <a:off x="1132894" y="6134423"/>
                <a:ext cx="5594804" cy="541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</m:oMath>
                </a14:m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0BE283-CC8E-334A-92DB-47437B264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4" y="6134423"/>
                <a:ext cx="5594804" cy="541943"/>
              </a:xfrm>
              <a:prstGeom prst="rect">
                <a:avLst/>
              </a:prstGeom>
              <a:blipFill>
                <a:blip r:embed="rId9"/>
                <a:stretch>
                  <a:fillRect l="-113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DF9C9EA-0AE1-8F43-B70F-673278E8FC88}"/>
              </a:ext>
            </a:extLst>
          </p:cNvPr>
          <p:cNvSpPr txBox="1"/>
          <p:nvPr/>
        </p:nvSpPr>
        <p:spPr>
          <a:xfrm>
            <a:off x="6064291" y="6017628"/>
            <a:ext cx="288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so-called Pressure Poisson Equation</a:t>
            </a:r>
          </a:p>
        </p:txBody>
      </p:sp>
    </p:spTree>
    <p:extLst>
      <p:ext uri="{BB962C8B-B14F-4D97-AF65-F5344CB8AC3E}">
        <p14:creationId xmlns:p14="http://schemas.microsoft.com/office/powerpoint/2010/main" val="9317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pressure-stabilization error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Domino (2006)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7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2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Pressure-Projection </a:t>
            </a:r>
            <a:br>
              <a:rPr lang="en-US" dirty="0"/>
            </a:br>
            <a:r>
              <a:rPr lang="en-US" dirty="0"/>
              <a:t> 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demonstrate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</a:t>
            </a:r>
            <a:r>
              <a:rPr lang="en-US"/>
              <a:t>stabilization, however</a:t>
            </a:r>
            <a:r>
              <a:rPr lang="en-US" dirty="0"/>
              <a:t>, in this case acting on p</a:t>
            </a:r>
            <a:r>
              <a:rPr lang="en-US" baseline="30000" dirty="0"/>
              <a:t>n+1</a:t>
            </a:r>
            <a:r>
              <a:rPr lang="en-US" dirty="0"/>
              <a:t>-p</a:t>
            </a:r>
            <a:r>
              <a:rPr lang="en-US" baseline="300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blipFill>
                <a:blip r:embed="rId3"/>
                <a:stretch>
                  <a:fillRect t="-166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>
                <a:blip r:embed="rId6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188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Dwyer (1990)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Almgren (2000)</a:t>
            </a:r>
          </a:p>
        </p:txBody>
      </p:sp>
    </p:spTree>
    <p:extLst>
      <p:ext uri="{BB962C8B-B14F-4D97-AF65-F5344CB8AC3E}">
        <p14:creationId xmlns:p14="http://schemas.microsoft.com/office/powerpoint/2010/main" val="196794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Pressure Stabilization (L!=DG) in an Equal-Order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" y="1959452"/>
            <a:ext cx="4392400" cy="368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6" y="2216461"/>
            <a:ext cx="3926540" cy="3167534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classic lid-driven cavity flow with top wall velocity of </a:t>
            </a:r>
            <a:r>
              <a:rPr lang="en-US" dirty="0" err="1"/>
              <a:t>Uo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9412" y="1800243"/>
            <a:ext cx="2083893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23" y="161557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Uo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4537" y="5385411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Unsmoothed pressure field at </a:t>
            </a:r>
          </a:p>
          <a:p>
            <a:pPr algn="ctr"/>
            <a:r>
              <a:rPr lang="en-US" dirty="0"/>
              <a:t>various Courant numbers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4037" y="5578978"/>
            <a:ext cx="282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lid-driven cavity velocity </a:t>
            </a:r>
          </a:p>
          <a:p>
            <a:pPr algn="ctr"/>
            <a:r>
              <a:rPr lang="en-US" dirty="0"/>
              <a:t>(u-component)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1469-4352-3945-8C97-5697497CC565}"/>
              </a:ext>
            </a:extLst>
          </p:cNvPr>
          <p:cNvSpPr txBox="1"/>
          <p:nvPr/>
        </p:nvSpPr>
        <p:spPr>
          <a:xfrm>
            <a:off x="212942" y="6290322"/>
            <a:ext cx="89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Equal-Order: same basis and interpolation operators for continuity and momentum Also known as: “collocated”</a:t>
            </a:r>
          </a:p>
        </p:txBody>
      </p:sp>
    </p:spTree>
    <p:extLst>
      <p:ext uri="{BB962C8B-B14F-4D97-AF65-F5344CB8AC3E}">
        <p14:creationId xmlns:p14="http://schemas.microsoft.com/office/powerpoint/2010/main" val="19997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”pressure projection”?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Domino, 2006 “﻿Toward verification of formal time accuracy for a family of approximate projection methods using the method of manufactured solutions”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7BE65-1E91-054A-9D65-8B0FC606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11" y="2106956"/>
            <a:ext cx="7375958" cy="4689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46A8EA-BA71-084A-A2B5-A4C8247785B1}"/>
              </a:ext>
            </a:extLst>
          </p:cNvPr>
          <p:cNvSpPr/>
          <p:nvPr/>
        </p:nvSpPr>
        <p:spPr>
          <a:xfrm>
            <a:off x="6955970" y="2416629"/>
            <a:ext cx="1317172" cy="444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473C6-F4BC-8245-A59F-4BB4E6404AB9}"/>
              </a:ext>
            </a:extLst>
          </p:cNvPr>
          <p:cNvSpPr/>
          <p:nvPr/>
        </p:nvSpPr>
        <p:spPr>
          <a:xfrm>
            <a:off x="439927" y="2044975"/>
            <a:ext cx="2020243" cy="26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F8932-408E-1643-B2CA-5A9D001C86D1}"/>
              </a:ext>
            </a:extLst>
          </p:cNvPr>
          <p:cNvSpPr txBox="1"/>
          <p:nvPr/>
        </p:nvSpPr>
        <p:spPr>
          <a:xfrm>
            <a:off x="6220211" y="3990273"/>
            <a:ext cx="2788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solenoidal vector, div(u) is zero and P is an “idempotent” projection, i.e., P=P</a:t>
            </a:r>
            <a:r>
              <a:rPr lang="en-US" baseline="30000" dirty="0"/>
              <a:t>2</a:t>
            </a:r>
          </a:p>
          <a:p>
            <a:r>
              <a:rPr lang="en-US" dirty="0"/>
              <a:t>Otherwise, P is an affine-projection operator</a:t>
            </a:r>
          </a:p>
        </p:txBody>
      </p:sp>
    </p:spTree>
    <p:extLst>
      <p:ext uri="{BB962C8B-B14F-4D97-AF65-F5344CB8AC3E}">
        <p14:creationId xmlns:p14="http://schemas.microsoft.com/office/powerpoint/2010/main" val="29877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Projection Applied to low-Mach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Domino, 2006 “﻿Toward verification of formal time accuracy for a family of approximate projection methods using the method of manufactured solutions”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46A8EA-BA71-084A-A2B5-A4C8247785B1}"/>
              </a:ext>
            </a:extLst>
          </p:cNvPr>
          <p:cNvSpPr/>
          <p:nvPr/>
        </p:nvSpPr>
        <p:spPr>
          <a:xfrm>
            <a:off x="6955970" y="2416629"/>
            <a:ext cx="1317172" cy="444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473C6-F4BC-8245-A59F-4BB4E6404AB9}"/>
              </a:ext>
            </a:extLst>
          </p:cNvPr>
          <p:cNvSpPr/>
          <p:nvPr/>
        </p:nvSpPr>
        <p:spPr>
          <a:xfrm>
            <a:off x="439927" y="2044975"/>
            <a:ext cx="2020243" cy="26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A953CC-443F-7F71-A1B0-F7D106EE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2554328"/>
            <a:ext cx="7898530" cy="31910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A9C820-D456-EB68-ECD8-D674E5764ED3}"/>
              </a:ext>
            </a:extLst>
          </p:cNvPr>
          <p:cNvCxnSpPr/>
          <p:nvPr/>
        </p:nvCxnSpPr>
        <p:spPr>
          <a:xfrm>
            <a:off x="4354286" y="4278086"/>
            <a:ext cx="2362200" cy="816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7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boundary conditions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Typical boundaries include the following (mapping to what we know physically in the system):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Inflow: quantities are known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Wall: velocity, temperature, scalar flux, etc., are known (“no-slip”)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Open: flow leaves or enters the domain with a known “pressure” (static or total); zero gradient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Symmetry: no-penetration, zero tangential viscous condition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Periodic: perfect mapping between nodes at provided surface pairs; provides an infinite domain assumption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Non-conformal: static or dynamic/sliding mesh interface in which the surface pair is non-conformal in nature</a:t>
            </a:r>
          </a:p>
        </p:txBody>
      </p:sp>
      <p:pic>
        <p:nvPicPr>
          <p:cNvPr id="6" name="Picture 5" descr="naluP2_s002.0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81" y="4361778"/>
            <a:ext cx="3255439" cy="2067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4124" y="6488668"/>
            <a:ext cx="249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46013" y="6099518"/>
            <a:ext cx="609842" cy="4402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66035" y="5823656"/>
            <a:ext cx="885874" cy="739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5" idx="1"/>
          </p:cNvCxnSpPr>
          <p:nvPr/>
        </p:nvCxnSpPr>
        <p:spPr>
          <a:xfrm flipH="1">
            <a:off x="5451910" y="4824089"/>
            <a:ext cx="929712" cy="4005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81622" y="4362424"/>
            <a:ext cx="2486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</a:t>
            </a:r>
          </a:p>
          <a:p>
            <a:pPr algn="ctr"/>
            <a:r>
              <a:rPr lang="en-US" dirty="0"/>
              <a:t>(known P and far field temperature)</a:t>
            </a:r>
          </a:p>
        </p:txBody>
      </p:sp>
      <p:cxnSp>
        <p:nvCxnSpPr>
          <p:cNvPr id="16" name="Straight Arrow Connector 15"/>
          <p:cNvCxnSpPr>
            <a:cxnSpLocks/>
            <a:stCxn id="19" idx="1"/>
          </p:cNvCxnSpPr>
          <p:nvPr/>
        </p:nvCxnSpPr>
        <p:spPr>
          <a:xfrm flipH="1">
            <a:off x="5268652" y="5600966"/>
            <a:ext cx="968024" cy="1917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36676" y="541630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Span-wise periodic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4822" y="4058270"/>
            <a:ext cx="886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Symmetry, “flow slips along” (normal stress </a:t>
            </a:r>
            <a:r>
              <a:rPr lang="en-US" dirty="0" err="1"/>
              <a:t>pn</a:t>
            </a:r>
            <a:r>
              <a:rPr lang="en-US" baseline="-25000" dirty="0" err="1"/>
              <a:t>i</a:t>
            </a:r>
            <a:r>
              <a:rPr lang="en-US" dirty="0" err="1"/>
              <a:t>dS</a:t>
            </a:r>
            <a:r>
              <a:rPr lang="en-US" dirty="0"/>
              <a:t> applied with tangential stress = 0)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8377" y="4439614"/>
            <a:ext cx="330608" cy="7331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52240" y="5567856"/>
            <a:ext cx="994174" cy="841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24405" y="5328879"/>
            <a:ext cx="189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Inflow </a:t>
            </a:r>
          </a:p>
          <a:p>
            <a:pPr algn="ctr"/>
            <a:r>
              <a:rPr lang="en-US" dirty="0"/>
              <a:t>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98AB4-0E2B-0840-B4ED-59384C260762}"/>
              </a:ext>
            </a:extLst>
          </p:cNvPr>
          <p:cNvSpPr txBox="1"/>
          <p:nvPr/>
        </p:nvSpPr>
        <p:spPr>
          <a:xfrm>
            <a:off x="6929776" y="5844878"/>
            <a:ext cx="2214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Neumann for p everywhere other than open; SPL</a:t>
            </a:r>
          </a:p>
        </p:txBody>
      </p:sp>
    </p:spTree>
    <p:extLst>
      <p:ext uri="{BB962C8B-B14F-4D97-AF65-F5344CB8AC3E}">
        <p14:creationId xmlns:p14="http://schemas.microsoft.com/office/powerpoint/2010/main" val="200105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 Locations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for a 1) vertex-based discretization scheme, the degree of freedom at boundary faces reside on the boundary allowing for “weak” or “strong”, while 2) cell-centered approaches support “weak”, or “flux-based”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E2EFC72A-1730-6322-B5F3-6563A274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9" y="2211103"/>
            <a:ext cx="5753373" cy="3968567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481D232F-3EAE-AE99-08AF-CF83C70B5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07"/>
          <a:stretch/>
        </p:blipFill>
        <p:spPr>
          <a:xfrm>
            <a:off x="5923535" y="2480224"/>
            <a:ext cx="3068065" cy="3430326"/>
          </a:xfrm>
          <a:prstGeom prst="rect">
            <a:avLst/>
          </a:prstGeom>
        </p:spPr>
      </p:pic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FB8DB722-EFD9-267C-07BE-03B274026014}"/>
              </a:ext>
            </a:extLst>
          </p:cNvPr>
          <p:cNvCxnSpPr>
            <a:cxnSpLocks/>
          </p:cNvCxnSpPr>
          <p:nvPr/>
        </p:nvCxnSpPr>
        <p:spPr>
          <a:xfrm flipV="1">
            <a:off x="5812972" y="4452257"/>
            <a:ext cx="1992085" cy="15368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0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4299</TotalTime>
  <Words>1516</Words>
  <Application>Microsoft Macintosh PowerPoint</Application>
  <PresentationFormat>On-screen Show (4:3)</PresentationFormat>
  <Paragraphs>172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Sandia2018_4x3</vt:lpstr>
      <vt:lpstr>Stanford ME469: Review of Pressure Projection; Boundary Conditions</vt:lpstr>
      <vt:lpstr>Review on low-Mach and Pressure Projection</vt:lpstr>
      <vt:lpstr>Incremental Approximate Pressure-Projection   with Pressure Stabilization Errors</vt:lpstr>
      <vt:lpstr>Incremental Pressure-Projection    without Pressure Stabilization</vt:lpstr>
      <vt:lpstr>The Role of Pressure Stabilization (L!=DG) in an Equal-Order Approach</vt:lpstr>
      <vt:lpstr>Why ”pressure projection”?</vt:lpstr>
      <vt:lpstr>Formal Projection Applied to low-Mach system</vt:lpstr>
      <vt:lpstr>A note on boundary conditions</vt:lpstr>
      <vt:lpstr>Boundary Condition Locations</vt:lpstr>
      <vt:lpstr>Boundary Condition Locations:  Weak, i.e., “Flux” vs “Strong”, i.e., Dirichlet</vt:lpstr>
      <vt:lpstr>Weak vs Strong Example</vt:lpstr>
      <vt:lpstr>Revisiting the Pressure Poisson Equation Boundary Conditions (1/2)</vt:lpstr>
      <vt:lpstr>Revisiting the Pressure Poisson Equation Boundary Conditions (2/2)</vt:lpstr>
      <vt:lpstr>For Specifics, See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148</cp:revision>
  <cp:lastPrinted>2018-08-23T01:14:34Z</cp:lastPrinted>
  <dcterms:created xsi:type="dcterms:W3CDTF">2017-10-14T01:15:26Z</dcterms:created>
  <dcterms:modified xsi:type="dcterms:W3CDTF">2022-05-03T15:03:37Z</dcterms:modified>
</cp:coreProperties>
</file>